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31"/>
  </p:notesMasterIdLst>
  <p:sldIdLst>
    <p:sldId id="286" r:id="rId3"/>
    <p:sldId id="316" r:id="rId4"/>
    <p:sldId id="315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</p:sldIdLst>
  <p:sldSz cx="12192000" cy="6858000"/>
  <p:notesSz cx="6858000" cy="91440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D33"/>
    <a:srgbClr val="494848"/>
    <a:srgbClr val="8F2344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070" autoAdjust="0"/>
  </p:normalViewPr>
  <p:slideViewPr>
    <p:cSldViewPr>
      <p:cViewPr varScale="1">
        <p:scale>
          <a:sx n="101" d="100"/>
          <a:sy n="101" d="100"/>
        </p:scale>
        <p:origin x="99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D14C1B-3B02-44B1-AB02-41FA568A6E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F95CF-6266-493E-AB27-8FFCBB564D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6DCA9B-381D-446C-9968-2BFB44881D6A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8C2C095-2C73-48FE-964D-CD1973C651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3C2891D-470D-429C-A09D-8E9E09C5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E2AEC-4AC5-4ED0-9A0D-1810AA026F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2826D-C4A8-4B5C-8A34-053EEDDA7F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72B3F5E-8325-4E31-8404-BD5D06D4D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93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263F866-17CA-4A77-9928-4EC3E339008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94E2949-D0C6-404C-8F29-819DB0E2E9F1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CA5AA1F-7CCE-4A88-9DCC-07C3F3B83060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73202E1-26CD-40C6-B85B-1EF2F5B3CB8F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0EA49A9-8E3B-4C5B-9B8F-2037E3009A3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9644B83-0FC9-44FC-A5C4-F35C44897BF6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EFD4CB6-BE45-448A-9D40-99BE2B569EF4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517C287-4274-4A54-9201-E1565A53321E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59B6CFB-4B82-4649-A842-04C1097E157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FBD5AE1-9CFD-4B10-A5C6-01E2698D5385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5292C30-C5D3-4380-806A-8ADC821E3F2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59ECBA-ABCB-4DC2-9809-ED123E42F311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F36AEED-8DC3-42A0-8225-8B2889EA26C1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7E1B9E5-8CDB-4AF0-AAA7-452656D19B43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56DD9F2-0FCB-41A2-BDF4-C0EC2346E59A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DF773AE-30A5-4105-BC42-CE05EB606D90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3B4D8E4-E5DD-4F71-8FD1-E3A734282431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3458B48-F6F4-457C-9F9C-FBAB8C1CED92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2072C46-EC5C-4879-8450-171C01985CDE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B1AD079-336A-41D7-B655-4B9656BB34F4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CD31419-0EBB-42F8-A01A-A76DE4CD2E16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6EA3D00-67C0-42EC-A069-1BF02590022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B9EC9C8-7FE9-4EB7-8210-F994C6869B37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807D58F-018F-409B-A075-66185670FEF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6A83654-8933-4E7B-8A6B-708415E665A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9FD4548-13A3-40D3-91F9-47CEBE22DE6F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5E7AFED-216F-4038-B96F-DCBD14133F8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BA5D16-0C3E-4943-8E7C-06D7F872DEE9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415A6-F737-4E24-9434-341A3E19E52E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5CFE9-4F88-450D-BF44-721FD26EF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16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A262-78F9-4739-9915-A27CE4A3E849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F6E9-31BF-4DF5-BF30-3A5826125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7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63707-8583-4379-B59C-E78F479CD63D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27BEB-F81D-463F-BEB8-53A844EE8D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884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66987-5940-4DEB-99FD-3FC73298CF98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215F-B31C-4645-9F3F-EE8F0E0646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82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A7394-8571-4F74-AA53-F6051E4B68C2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071D-C904-463A-AEDE-7428CA747B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65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9AEC56-3040-464E-90C3-E94046434E0A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03C8-DB00-419E-90F0-A34378E906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84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44CB25-2F49-4E94-92D8-3CF7D2B24594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E34F-E4C8-4710-A457-61582C7F72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96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722BA-3278-4B61-9A83-804D5231BAE1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9B6D-98EC-471D-A5CA-1BF08CD6AC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09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212DFE-C1F8-492C-840F-8316234EE187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09C4-0AF6-4D9B-A41D-8774390774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50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37146-4C3F-439F-8C30-1E84458FC21F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3FB8-C6FD-4C82-A50E-4F2649FD75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774B9-1E0E-44A2-AA99-DA63B853F215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38668-17D2-473D-B2E7-DCE0695BE6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3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7C3E-EB15-4902-92E4-5C6A7298DB2C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ADEE-38FC-4BB5-ADD0-7B2A71393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350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83835-A657-43B5-A49E-2F5064B8903C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3F2C-DDBE-4763-B50C-234914B5AD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056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4A625-7C8B-46ED-8B25-E66142E184F8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7606-56C8-4F11-B2D0-3BE9053CC7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802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9208A-4BED-4C48-A6CC-12CD7E3462F2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A09A-A915-4C97-9219-AFDE0E2C23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05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6005D-B7F8-4D00-B049-5AABC0987930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DA478-F514-4D56-96A9-9E394F48D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90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B2C4-3D05-45A0-B455-DBA062BF61DA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646B7-FA8B-4897-96F9-276FCBC21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01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CE92-D395-4A36-A5B7-A18810C3D086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407FF-398A-4013-84F1-2A6024DC1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03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15E3-5314-4EBF-828E-786110701C12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3D7DB-768B-4C4E-A4E8-FFB273016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34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1025-8490-45CF-9E4D-6766362C24E1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32F63-EDD8-4613-A41D-3941FCBE4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11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54E2-3463-4379-8A73-F0BE0AA255A9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C6072-4326-4926-91E7-3F47E5DE8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34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C2AB-E6E5-4263-A17B-76393E71C369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97E6-B60F-4114-83D8-F35F668A53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49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79D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7156D5-7594-4F64-B026-6AF27A9C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8F8EC-C529-4EA9-9C82-CC5047C0E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B89CC6-5AE2-4444-823D-648479EA578F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22CC7-C381-4F12-98A2-D86B27215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F7D0-5FD2-4F1C-AB3F-65B381286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0BC11AD-C68C-479F-BA86-F37F1871C2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150">
          <a:ln w="11430"/>
          <a:solidFill>
            <a:srgbClr val="F8F8F8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B89CC6-5AE2-4444-823D-648479EA578F}" type="datetimeFigureOut">
              <a:rPr lang="en-US" smtClean="0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11AD-C68C-479F-BA86-F37F1871C2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MYzwMwZ_5A" TargetMode="External"/><Relationship Id="rId7" Type="http://schemas.openxmlformats.org/officeDocument/2006/relationships/hyperlink" Target="https://youtu.be/Yzpqlp2KGd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youtu.be/Mg6DleKcHlg" TargetMode="External"/><Relationship Id="rId5" Type="http://schemas.openxmlformats.org/officeDocument/2006/relationships/hyperlink" Target="https://youtu.be/LquO308PuJk" TargetMode="External"/><Relationship Id="rId4" Type="http://schemas.openxmlformats.org/officeDocument/2006/relationships/hyperlink" Target="https://youtu.be/TIfG1JkWwQ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5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4.xml"/><Relationship Id="rId25" Type="http://schemas.openxmlformats.org/officeDocument/2006/relationships/slide" Target="slide26.xml"/><Relationship Id="rId2" Type="http://schemas.openxmlformats.org/officeDocument/2006/relationships/notesSlide" Target="../notesSlides/notesSlide3.xml"/><Relationship Id="rId16" Type="http://schemas.openxmlformats.org/officeDocument/2006/relationships/slide" Target="slide1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7.xml"/><Relationship Id="rId11" Type="http://schemas.openxmlformats.org/officeDocument/2006/relationships/slide" Target="slide9.xml"/><Relationship Id="rId24" Type="http://schemas.openxmlformats.org/officeDocument/2006/relationships/slide" Target="slide27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22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838200" y="2133600"/>
            <a:ext cx="9144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20000" dirty="0">
                <a:solidFill>
                  <a:srgbClr val="979D33"/>
                </a:solidFill>
                <a:latin typeface="Turbinado" pitchFamily="50" charset="0"/>
              </a:rPr>
              <a:t>Jeopardy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0C027-8CF3-4175-95D2-D171593783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211">
            <a:off x="8261679" y="2120750"/>
            <a:ext cx="1646522" cy="16942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A2FB6F2C-7FD1-4ABB-888A-103B223FFA91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209800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bonuses, retirement plans, and medical insurance premiums examples of?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worker benefits.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CFB14FC-C4E3-443E-AFF7-2644E66D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People – 20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DBE4FB48-1805-4C2A-BBEC-EEB4FE55D800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F841F-E9B5-46D6-860C-4956B0A89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679575"/>
            <a:ext cx="8229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includes:</a:t>
            </a:r>
          </a:p>
          <a:p>
            <a:pPr marL="1428750" lvl="2" indent="-28575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Salary, Benefits, and Incentives</a:t>
            </a:r>
          </a:p>
          <a:p>
            <a:pPr marL="1428750" lvl="2" indent="-28575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Employee Orientation</a:t>
            </a:r>
          </a:p>
          <a:p>
            <a:pPr marL="1428750" lvl="2" indent="-28575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Ongoing Training</a:t>
            </a:r>
          </a:p>
          <a:p>
            <a:pPr marL="1428750" lvl="2" indent="-285750"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Employee Safety Policies &amp; Practices</a:t>
            </a:r>
          </a:p>
          <a:p>
            <a:pPr eaLnBrk="1" hangingPunct="1">
              <a:defRPr/>
            </a:pP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Employee Handbook.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5AADE85-01D8-4B8B-B66A-3137C096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People – 30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C7B34588-D610-422D-9F14-1D12CDEC237C}"/>
              </a:ext>
            </a:extLst>
          </p:cNvPr>
          <p:cNvSpPr/>
          <p:nvPr/>
        </p:nvSpPr>
        <p:spPr bwMode="auto">
          <a:xfrm>
            <a:off x="990600" y="59436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1637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does every worker need before working in a confined space or driving a tractor? </a:t>
            </a:r>
          </a:p>
          <a:p>
            <a:pPr lvl="1"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safety training.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4B794E5-AED3-4C51-BCD1-A3164512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People – 40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1661A158-15FB-4E8E-87C9-FD695BA21CA0}"/>
              </a:ext>
            </a:extLst>
          </p:cNvPr>
          <p:cNvSpPr/>
          <p:nvPr/>
        </p:nvSpPr>
        <p:spPr bwMode="auto">
          <a:xfrm>
            <a:off x="990600" y="59436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979D33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1828800"/>
            <a:ext cx="82296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Participation in community conversations and providing notification of major changes to farming practices are all part of what?</a:t>
            </a:r>
          </a:p>
          <a:p>
            <a:pPr eaLnBrk="1" hangingPunct="1"/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 Neighbor and Community Communication Plan.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B2610EF-95C8-4422-9E14-E62261EF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People – 50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DE8BFAF1-FED1-4A52-9A7A-95F5EE87E60F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3923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nests in a box and is used as a natural form of pest control for small rodents? 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 barn owl.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6F5D93A-69AB-4896-B6ED-4A6354D4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Planet – 10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5E0ABBD5-FE7E-4FB6-B96F-F06309597BFA}"/>
              </a:ext>
            </a:extLst>
          </p:cNvPr>
          <p:cNvSpPr/>
          <p:nvPr/>
        </p:nvSpPr>
        <p:spPr bwMode="auto">
          <a:xfrm>
            <a:off x="104775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3161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should be monitored monthly to reduce energy and water use?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utility bills or utility usage.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7FC7D3-7473-4A59-A23E-89416810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Planet – 20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0D9158A8-295C-4007-9DEE-B6B58ECE7915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2399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grown between the vine rows to reduce erosion and filter storm runoff?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 cover crop.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FE75F56-423D-4E8B-933B-4AED03DD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Planet – 30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BF891B63-B2E7-4B0B-A551-4C0DA873103A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38125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SIP Certified prevents the use of high risk ________.</a:t>
            </a:r>
          </a:p>
          <a:p>
            <a:pPr lvl="1" eaLnBrk="1" hangingPunct="1"/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pesticides.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04E53DA-B8FF-4B4E-B407-D8FF2DD3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Planet – 40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41C229BE-769D-4B22-8A29-4D72ED88F443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098675"/>
            <a:ext cx="8229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farming practice uses knowledge of pest lifecycles, beneficial insects, natural predators, pest prevention, and spot spraying when needed?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Integrated Pest Management.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4710AA8-92F6-4887-8797-3694B751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Planet – 50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10ACD92E-13D6-4DAB-B2AA-A5920305FF05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979D33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3161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can you do with oil containers, oil filters, tires, batteries and pesticide containers? 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recycle.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E5C8B7-AB8A-4782-A279-33F2303A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Prosperity – 10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C82FC5-679B-4BCF-8360-D44243095C13}"/>
              </a:ext>
            </a:extLst>
          </p:cNvPr>
          <p:cNvSpPr txBox="1"/>
          <p:nvPr/>
        </p:nvSpPr>
        <p:spPr>
          <a:xfrm>
            <a:off x="1028700" y="751344"/>
            <a:ext cx="101346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b="1" dirty="0">
                <a:solidFill>
                  <a:srgbClr val="979D33"/>
                </a:solidFill>
                <a:latin typeface="Calder LC" panose="00000500000000000000" pitchFamily="50" charset="0"/>
                <a:cs typeface="Arial" panose="020B0604020202020204" pitchFamily="34" charset="0"/>
              </a:rPr>
              <a:t>TO PLAY:</a:t>
            </a:r>
          </a:p>
          <a:p>
            <a:pPr>
              <a:defRPr/>
            </a:pPr>
            <a:endParaRPr lang="en-US" altLang="en-US" sz="2800" b="1" dirty="0">
              <a:latin typeface="Calder LC" panose="00000500000000000000" pitchFamily="50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Watch a Category video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Sustainability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People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Planet 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Prosperity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Marketing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SIP Certified Jeopardy into full screen mode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slide #3, click a number under the Category you watched a video for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or hit Enter twice for the question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or hit Enter twice for the answer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the blue arrow to go back to the Categories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Repeat from #3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fun and share your new trivia with your customers!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D61F2195-1D78-447A-9567-D8F99E91ADE0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4685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use to estimate income and expenditures for a set period of time?</a:t>
            </a:r>
          </a:p>
          <a:p>
            <a:pPr lvl="1" eaLnBrk="1" hangingPunct="1"/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 budget.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3F442FC-0695-4321-8148-0DBC8866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Prosperity – 20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C6DB2CAD-DC48-483D-8E88-9F008AF36088}"/>
              </a:ext>
            </a:extLst>
          </p:cNvPr>
          <p:cNvSpPr/>
          <p:nvPr/>
        </p:nvSpPr>
        <p:spPr bwMode="auto">
          <a:xfrm>
            <a:off x="10668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53365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Brix, pH, and TA are all measures of what?</a:t>
            </a:r>
          </a:p>
          <a:p>
            <a:pPr lvl="1" eaLnBrk="1" hangingPunct="1"/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fruit quality.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0DE84BD-6275-487D-8188-556AA2967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Prosperity – 30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871B5F76-CC3D-4A27-A6F6-50ABB2F17435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022475"/>
            <a:ext cx="8229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things are bought based on specific criteria including price, dependability, and environmental considerations, the company has a what?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 Purchasing Policy.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3D66A35-E7EB-40C3-BDDC-7ED08546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Prosperity – 40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F6269405-2CC8-4E80-892B-A1A2CE441BA3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1637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 you assess the effects of vineyard practices on wine quality?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vineyard trials.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C9139DF-738D-43F0-9F55-1FDD1E50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Prosperity – 50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FECF77A2-8377-40D3-B47C-3B0EB0AB1657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163762"/>
            <a:ext cx="8229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can be used on wine point of sale materials including tasting room notes, bottle </a:t>
            </a:r>
            <a:r>
              <a:rPr lang="en-US" alt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neckers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brochures, and websites?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SIP Certified seal.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D10DACA-4E77-47E7-8351-8D87D588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Marketing – 10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42E6576E-3F94-47CB-85E0-88943BFAFB02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45745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is Earth Month?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April.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FE64EF-2DB8-453D-995E-B9EE10055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Marketing – 20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07D296EE-A5BE-4561-AB1B-F726605CE423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098675"/>
            <a:ext cx="8229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can you find point of sales materials, logos, talking points, and presentations to help you share your sustainable practices? 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www.SIPcertified.org/Tools.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227D563-6F71-4853-BD37-ED97451C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Marketing – 30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8D08B6D3-534C-4829-A844-41139E9FD282}"/>
              </a:ext>
            </a:extLst>
          </p:cNvPr>
          <p:cNvSpPr/>
          <p:nvPr/>
        </p:nvSpPr>
        <p:spPr bwMode="auto">
          <a:xfrm>
            <a:off x="990600" y="57150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1637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Wines with the SIP Certified seal on the label need to be made with what percentage of certified fruit?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85%.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AB9E2D6-BC9C-4429-B78B-5449C39D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Marketing – 40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3F951560-C60C-4268-B489-B545CBC28712}"/>
              </a:ext>
            </a:extLst>
          </p:cNvPr>
          <p:cNvSpPr/>
          <p:nvPr/>
        </p:nvSpPr>
        <p:spPr bwMode="auto">
          <a:xfrm>
            <a:off x="990600" y="57150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1828800"/>
            <a:ext cx="82296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study by </a:t>
            </a:r>
            <a:r>
              <a:rPr lang="en-US" altLang="en-US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Guardian 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showed that 76% of the public believe independent, third-party __________ is the best way to verify a product’s social or environmental claims.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certification.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0F37B5-5488-4F70-B6CD-E159EC7D7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Marketing – 50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1000E8D-5118-4BAA-AE56-CCFE47DA63A2}"/>
              </a:ext>
            </a:extLst>
          </p:cNvPr>
          <p:cNvSpPr/>
          <p:nvPr/>
        </p:nvSpPr>
        <p:spPr>
          <a:xfrm>
            <a:off x="8763000" y="381000"/>
            <a:ext cx="1676400" cy="5334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2ABAAAC-25FA-49B1-BF89-94EA848C1190}"/>
              </a:ext>
            </a:extLst>
          </p:cNvPr>
          <p:cNvSpPr/>
          <p:nvPr/>
        </p:nvSpPr>
        <p:spPr>
          <a:xfrm>
            <a:off x="1752600" y="381000"/>
            <a:ext cx="1676400" cy="5334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Sustainability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A73045-CAFE-42BB-8A45-798BF8FD08FE}"/>
              </a:ext>
            </a:extLst>
          </p:cNvPr>
          <p:cNvSpPr/>
          <p:nvPr/>
        </p:nvSpPr>
        <p:spPr>
          <a:xfrm>
            <a:off x="3505200" y="381000"/>
            <a:ext cx="1676400" cy="5334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9DBCE6D-8B36-431B-9853-D1F9E049BF94}"/>
              </a:ext>
            </a:extLst>
          </p:cNvPr>
          <p:cNvSpPr/>
          <p:nvPr/>
        </p:nvSpPr>
        <p:spPr>
          <a:xfrm>
            <a:off x="5257800" y="381000"/>
            <a:ext cx="1676400" cy="5334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DE1BCD7-E060-438D-A37B-3B1770C904A3}"/>
              </a:ext>
            </a:extLst>
          </p:cNvPr>
          <p:cNvSpPr/>
          <p:nvPr/>
        </p:nvSpPr>
        <p:spPr>
          <a:xfrm>
            <a:off x="7010400" y="381000"/>
            <a:ext cx="1676400" cy="5334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Prosperity</a:t>
            </a:r>
          </a:p>
        </p:txBody>
      </p:sp>
      <p:sp>
        <p:nvSpPr>
          <p:cNvPr id="11" name="Rounded Rectangle 10">
            <a:hlinkClick r:id="rId3" action="ppaction://hlinksldjump"/>
            <a:extLst>
              <a:ext uri="{FF2B5EF4-FFF2-40B4-BE49-F238E27FC236}">
                <a16:creationId xmlns:a16="http://schemas.microsoft.com/office/drawing/2014/main" id="{9E992285-3BE8-4D8C-AA0D-3A93721E548D}"/>
              </a:ext>
            </a:extLst>
          </p:cNvPr>
          <p:cNvSpPr/>
          <p:nvPr/>
        </p:nvSpPr>
        <p:spPr>
          <a:xfrm>
            <a:off x="1752600" y="990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</a:p>
        </p:txBody>
      </p:sp>
      <p:sp>
        <p:nvSpPr>
          <p:cNvPr id="12" name="Rounded Rectangle 11">
            <a:hlinkClick r:id="rId4" action="ppaction://hlinksldjump"/>
            <a:extLst>
              <a:ext uri="{FF2B5EF4-FFF2-40B4-BE49-F238E27FC236}">
                <a16:creationId xmlns:a16="http://schemas.microsoft.com/office/drawing/2014/main" id="{83EE0637-F5FD-47BC-9EDA-19C6EA3C72EA}"/>
              </a:ext>
            </a:extLst>
          </p:cNvPr>
          <p:cNvSpPr/>
          <p:nvPr/>
        </p:nvSpPr>
        <p:spPr>
          <a:xfrm>
            <a:off x="1752600" y="2133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</a:p>
        </p:txBody>
      </p:sp>
      <p:sp>
        <p:nvSpPr>
          <p:cNvPr id="13" name="Rounded Rectangle 12">
            <a:hlinkClick r:id="rId5" action="ppaction://hlinksldjump"/>
            <a:extLst>
              <a:ext uri="{FF2B5EF4-FFF2-40B4-BE49-F238E27FC236}">
                <a16:creationId xmlns:a16="http://schemas.microsoft.com/office/drawing/2014/main" id="{57F822C8-B38C-4AFE-A6EA-B1E99BBEB2C6}"/>
              </a:ext>
            </a:extLst>
          </p:cNvPr>
          <p:cNvSpPr/>
          <p:nvPr/>
        </p:nvSpPr>
        <p:spPr>
          <a:xfrm>
            <a:off x="1752600" y="3276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</a:p>
        </p:txBody>
      </p:sp>
      <p:sp>
        <p:nvSpPr>
          <p:cNvPr id="14" name="Rounded Rectangle 13">
            <a:hlinkClick r:id="rId6" action="ppaction://hlinksldjump"/>
            <a:extLst>
              <a:ext uri="{FF2B5EF4-FFF2-40B4-BE49-F238E27FC236}">
                <a16:creationId xmlns:a16="http://schemas.microsoft.com/office/drawing/2014/main" id="{DEF2CB22-E2F6-4A88-B38A-42131D4DB989}"/>
              </a:ext>
            </a:extLst>
          </p:cNvPr>
          <p:cNvSpPr/>
          <p:nvPr/>
        </p:nvSpPr>
        <p:spPr>
          <a:xfrm>
            <a:off x="1752600" y="4419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</a:t>
            </a:r>
          </a:p>
        </p:txBody>
      </p:sp>
      <p:sp>
        <p:nvSpPr>
          <p:cNvPr id="15" name="Rounded Rectangle 14">
            <a:hlinkClick r:id="rId7" action="ppaction://hlinksldjump"/>
            <a:extLst>
              <a:ext uri="{FF2B5EF4-FFF2-40B4-BE49-F238E27FC236}">
                <a16:creationId xmlns:a16="http://schemas.microsoft.com/office/drawing/2014/main" id="{E894E674-938D-4E66-B62A-5991F9107705}"/>
              </a:ext>
            </a:extLst>
          </p:cNvPr>
          <p:cNvSpPr/>
          <p:nvPr/>
        </p:nvSpPr>
        <p:spPr>
          <a:xfrm>
            <a:off x="1752600" y="5562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</a:t>
            </a:r>
          </a:p>
        </p:txBody>
      </p:sp>
      <p:sp>
        <p:nvSpPr>
          <p:cNvPr id="16" name="Rounded Rectangle 15">
            <a:hlinkClick r:id="rId8" action="ppaction://hlinksldjump"/>
            <a:extLst>
              <a:ext uri="{FF2B5EF4-FFF2-40B4-BE49-F238E27FC236}">
                <a16:creationId xmlns:a16="http://schemas.microsoft.com/office/drawing/2014/main" id="{90B48899-6B02-40C5-BD58-2DA3D90725F6}"/>
              </a:ext>
            </a:extLst>
          </p:cNvPr>
          <p:cNvSpPr/>
          <p:nvPr/>
        </p:nvSpPr>
        <p:spPr>
          <a:xfrm>
            <a:off x="3505200" y="4419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</a:t>
            </a:r>
          </a:p>
        </p:txBody>
      </p:sp>
      <p:sp>
        <p:nvSpPr>
          <p:cNvPr id="17" name="Rounded Rectangle 16">
            <a:hlinkClick r:id="rId9" action="ppaction://hlinksldjump"/>
            <a:extLst>
              <a:ext uri="{FF2B5EF4-FFF2-40B4-BE49-F238E27FC236}">
                <a16:creationId xmlns:a16="http://schemas.microsoft.com/office/drawing/2014/main" id="{3341CB73-E83B-4001-AF4D-9AAAA9D9ECDE}"/>
              </a:ext>
            </a:extLst>
          </p:cNvPr>
          <p:cNvSpPr/>
          <p:nvPr/>
        </p:nvSpPr>
        <p:spPr>
          <a:xfrm>
            <a:off x="3505200" y="3276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</a:p>
        </p:txBody>
      </p:sp>
      <p:sp>
        <p:nvSpPr>
          <p:cNvPr id="18" name="Rounded Rectangle 17">
            <a:hlinkClick r:id="rId10" action="ppaction://hlinksldjump"/>
            <a:extLst>
              <a:ext uri="{FF2B5EF4-FFF2-40B4-BE49-F238E27FC236}">
                <a16:creationId xmlns:a16="http://schemas.microsoft.com/office/drawing/2014/main" id="{BCA1079A-8F5D-4F21-8E47-8764F012D965}"/>
              </a:ext>
            </a:extLst>
          </p:cNvPr>
          <p:cNvSpPr/>
          <p:nvPr/>
        </p:nvSpPr>
        <p:spPr>
          <a:xfrm>
            <a:off x="3505200" y="2133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</a:p>
        </p:txBody>
      </p:sp>
      <p:sp>
        <p:nvSpPr>
          <p:cNvPr id="19" name="Rounded Rectangle 18">
            <a:hlinkClick r:id="rId11" action="ppaction://hlinksldjump"/>
            <a:extLst>
              <a:ext uri="{FF2B5EF4-FFF2-40B4-BE49-F238E27FC236}">
                <a16:creationId xmlns:a16="http://schemas.microsoft.com/office/drawing/2014/main" id="{D487707D-D362-4931-B216-E7BD3F3F3511}"/>
              </a:ext>
            </a:extLst>
          </p:cNvPr>
          <p:cNvSpPr/>
          <p:nvPr/>
        </p:nvSpPr>
        <p:spPr>
          <a:xfrm>
            <a:off x="3505200" y="990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</a:p>
        </p:txBody>
      </p:sp>
      <p:sp>
        <p:nvSpPr>
          <p:cNvPr id="20" name="Rounded Rectangle 19">
            <a:hlinkClick r:id="rId12" action="ppaction://hlinksldjump"/>
            <a:extLst>
              <a:ext uri="{FF2B5EF4-FFF2-40B4-BE49-F238E27FC236}">
                <a16:creationId xmlns:a16="http://schemas.microsoft.com/office/drawing/2014/main" id="{5167C712-E643-4706-8742-EBFA9C3628C0}"/>
              </a:ext>
            </a:extLst>
          </p:cNvPr>
          <p:cNvSpPr/>
          <p:nvPr/>
        </p:nvSpPr>
        <p:spPr>
          <a:xfrm>
            <a:off x="3505200" y="5562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</a:t>
            </a:r>
          </a:p>
        </p:txBody>
      </p:sp>
      <p:sp>
        <p:nvSpPr>
          <p:cNvPr id="21" name="Rounded Rectangle 20">
            <a:hlinkClick r:id="rId13" action="ppaction://hlinksldjump"/>
            <a:extLst>
              <a:ext uri="{FF2B5EF4-FFF2-40B4-BE49-F238E27FC236}">
                <a16:creationId xmlns:a16="http://schemas.microsoft.com/office/drawing/2014/main" id="{99FFD015-91F0-403A-831E-E6B776F4AC2A}"/>
              </a:ext>
            </a:extLst>
          </p:cNvPr>
          <p:cNvSpPr/>
          <p:nvPr/>
        </p:nvSpPr>
        <p:spPr>
          <a:xfrm>
            <a:off x="5257800" y="5562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</a:t>
            </a:r>
          </a:p>
        </p:txBody>
      </p:sp>
      <p:sp>
        <p:nvSpPr>
          <p:cNvPr id="22" name="Rounded Rectangle 21">
            <a:hlinkClick r:id="rId14" action="ppaction://hlinksldjump"/>
            <a:extLst>
              <a:ext uri="{FF2B5EF4-FFF2-40B4-BE49-F238E27FC236}">
                <a16:creationId xmlns:a16="http://schemas.microsoft.com/office/drawing/2014/main" id="{B5266ADC-8783-4CC6-BADD-5931EB66F380}"/>
              </a:ext>
            </a:extLst>
          </p:cNvPr>
          <p:cNvSpPr/>
          <p:nvPr/>
        </p:nvSpPr>
        <p:spPr>
          <a:xfrm>
            <a:off x="5257800" y="4419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</a:t>
            </a:r>
          </a:p>
        </p:txBody>
      </p:sp>
      <p:sp>
        <p:nvSpPr>
          <p:cNvPr id="23" name="Rounded Rectangle 22">
            <a:hlinkClick r:id="rId15" action="ppaction://hlinksldjump"/>
            <a:extLst>
              <a:ext uri="{FF2B5EF4-FFF2-40B4-BE49-F238E27FC236}">
                <a16:creationId xmlns:a16="http://schemas.microsoft.com/office/drawing/2014/main" id="{D8669DF3-137F-4B2B-9C1F-ECE89B2A4805}"/>
              </a:ext>
            </a:extLst>
          </p:cNvPr>
          <p:cNvSpPr/>
          <p:nvPr/>
        </p:nvSpPr>
        <p:spPr>
          <a:xfrm>
            <a:off x="5257800" y="3276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</a:p>
        </p:txBody>
      </p:sp>
      <p:sp>
        <p:nvSpPr>
          <p:cNvPr id="24" name="Rounded Rectangle 23">
            <a:hlinkClick r:id="rId16" action="ppaction://hlinksldjump"/>
            <a:extLst>
              <a:ext uri="{FF2B5EF4-FFF2-40B4-BE49-F238E27FC236}">
                <a16:creationId xmlns:a16="http://schemas.microsoft.com/office/drawing/2014/main" id="{72CC1EEB-B536-408F-95CA-E1860A7E8277}"/>
              </a:ext>
            </a:extLst>
          </p:cNvPr>
          <p:cNvSpPr/>
          <p:nvPr/>
        </p:nvSpPr>
        <p:spPr>
          <a:xfrm>
            <a:off x="5257800" y="2133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</a:p>
        </p:txBody>
      </p:sp>
      <p:sp>
        <p:nvSpPr>
          <p:cNvPr id="25" name="Rounded Rectangle 24">
            <a:hlinkClick r:id="rId17" action="ppaction://hlinksldjump"/>
            <a:extLst>
              <a:ext uri="{FF2B5EF4-FFF2-40B4-BE49-F238E27FC236}">
                <a16:creationId xmlns:a16="http://schemas.microsoft.com/office/drawing/2014/main" id="{C11EDE00-7D3C-41A2-8E69-440CA3967F59}"/>
              </a:ext>
            </a:extLst>
          </p:cNvPr>
          <p:cNvSpPr/>
          <p:nvPr/>
        </p:nvSpPr>
        <p:spPr>
          <a:xfrm>
            <a:off x="5257800" y="990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</a:p>
        </p:txBody>
      </p:sp>
      <p:sp>
        <p:nvSpPr>
          <p:cNvPr id="26" name="Rounded Rectangle 25">
            <a:hlinkClick r:id="rId18" action="ppaction://hlinksldjump"/>
            <a:extLst>
              <a:ext uri="{FF2B5EF4-FFF2-40B4-BE49-F238E27FC236}">
                <a16:creationId xmlns:a16="http://schemas.microsoft.com/office/drawing/2014/main" id="{8C4AD9ED-EDB0-4750-9D14-3FB4E9CFD02D}"/>
              </a:ext>
            </a:extLst>
          </p:cNvPr>
          <p:cNvSpPr/>
          <p:nvPr/>
        </p:nvSpPr>
        <p:spPr>
          <a:xfrm>
            <a:off x="7010400" y="5562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</a:t>
            </a:r>
          </a:p>
        </p:txBody>
      </p:sp>
      <p:sp>
        <p:nvSpPr>
          <p:cNvPr id="27" name="Rounded Rectangle 26">
            <a:hlinkClick r:id="rId19" action="ppaction://hlinksldjump"/>
            <a:extLst>
              <a:ext uri="{FF2B5EF4-FFF2-40B4-BE49-F238E27FC236}">
                <a16:creationId xmlns:a16="http://schemas.microsoft.com/office/drawing/2014/main" id="{93C67AF6-002D-4F59-9580-6B357A8E2B08}"/>
              </a:ext>
            </a:extLst>
          </p:cNvPr>
          <p:cNvSpPr/>
          <p:nvPr/>
        </p:nvSpPr>
        <p:spPr>
          <a:xfrm>
            <a:off x="7010400" y="4419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</a:t>
            </a:r>
          </a:p>
        </p:txBody>
      </p:sp>
      <p:sp>
        <p:nvSpPr>
          <p:cNvPr id="28" name="Rounded Rectangle 27">
            <a:hlinkClick r:id="rId20" action="ppaction://hlinksldjump"/>
            <a:extLst>
              <a:ext uri="{FF2B5EF4-FFF2-40B4-BE49-F238E27FC236}">
                <a16:creationId xmlns:a16="http://schemas.microsoft.com/office/drawing/2014/main" id="{89EF36B3-28C9-4CEB-8EA7-81778B826059}"/>
              </a:ext>
            </a:extLst>
          </p:cNvPr>
          <p:cNvSpPr/>
          <p:nvPr/>
        </p:nvSpPr>
        <p:spPr>
          <a:xfrm>
            <a:off x="7010400" y="3276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</a:p>
        </p:txBody>
      </p:sp>
      <p:sp>
        <p:nvSpPr>
          <p:cNvPr id="29" name="Rounded Rectangle 28">
            <a:hlinkClick r:id="rId21" action="ppaction://hlinksldjump"/>
            <a:extLst>
              <a:ext uri="{FF2B5EF4-FFF2-40B4-BE49-F238E27FC236}">
                <a16:creationId xmlns:a16="http://schemas.microsoft.com/office/drawing/2014/main" id="{7A85AF68-6BAE-435D-972D-BE320529925F}"/>
              </a:ext>
            </a:extLst>
          </p:cNvPr>
          <p:cNvSpPr/>
          <p:nvPr/>
        </p:nvSpPr>
        <p:spPr>
          <a:xfrm>
            <a:off x="7010400" y="2133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</a:p>
        </p:txBody>
      </p:sp>
      <p:sp>
        <p:nvSpPr>
          <p:cNvPr id="30" name="Rounded Rectangle 29">
            <a:hlinkClick r:id="rId22" action="ppaction://hlinksldjump"/>
            <a:extLst>
              <a:ext uri="{FF2B5EF4-FFF2-40B4-BE49-F238E27FC236}">
                <a16:creationId xmlns:a16="http://schemas.microsoft.com/office/drawing/2014/main" id="{4858A8B8-2AE3-4A96-B463-CC0C9A6AD85F}"/>
              </a:ext>
            </a:extLst>
          </p:cNvPr>
          <p:cNvSpPr/>
          <p:nvPr/>
        </p:nvSpPr>
        <p:spPr>
          <a:xfrm>
            <a:off x="7010400" y="990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</a:p>
        </p:txBody>
      </p:sp>
      <p:sp>
        <p:nvSpPr>
          <p:cNvPr id="31" name="Rounded Rectangle 30">
            <a:hlinkClick r:id="rId23" action="ppaction://hlinksldjump"/>
            <a:extLst>
              <a:ext uri="{FF2B5EF4-FFF2-40B4-BE49-F238E27FC236}">
                <a16:creationId xmlns:a16="http://schemas.microsoft.com/office/drawing/2014/main" id="{0077441A-A41B-4E58-B9D6-0A0E1ECF003D}"/>
              </a:ext>
            </a:extLst>
          </p:cNvPr>
          <p:cNvSpPr/>
          <p:nvPr/>
        </p:nvSpPr>
        <p:spPr>
          <a:xfrm>
            <a:off x="8763000" y="5562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</a:t>
            </a:r>
          </a:p>
        </p:txBody>
      </p:sp>
      <p:sp>
        <p:nvSpPr>
          <p:cNvPr id="32" name="Rounded Rectangle 31">
            <a:hlinkClick r:id="rId24" action="ppaction://hlinksldjump"/>
            <a:extLst>
              <a:ext uri="{FF2B5EF4-FFF2-40B4-BE49-F238E27FC236}">
                <a16:creationId xmlns:a16="http://schemas.microsoft.com/office/drawing/2014/main" id="{AFBED937-A260-406D-B75D-D52823B4D6A9}"/>
              </a:ext>
            </a:extLst>
          </p:cNvPr>
          <p:cNvSpPr/>
          <p:nvPr/>
        </p:nvSpPr>
        <p:spPr>
          <a:xfrm>
            <a:off x="8763000" y="4419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</a:t>
            </a:r>
          </a:p>
        </p:txBody>
      </p:sp>
      <p:sp>
        <p:nvSpPr>
          <p:cNvPr id="33" name="Rounded Rectangle 32">
            <a:hlinkClick r:id="rId25" action="ppaction://hlinksldjump"/>
            <a:extLst>
              <a:ext uri="{FF2B5EF4-FFF2-40B4-BE49-F238E27FC236}">
                <a16:creationId xmlns:a16="http://schemas.microsoft.com/office/drawing/2014/main" id="{561AC7D2-2228-4664-BD56-255C52085D4A}"/>
              </a:ext>
            </a:extLst>
          </p:cNvPr>
          <p:cNvSpPr/>
          <p:nvPr/>
        </p:nvSpPr>
        <p:spPr>
          <a:xfrm>
            <a:off x="8763000" y="3276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</a:p>
        </p:txBody>
      </p:sp>
      <p:sp>
        <p:nvSpPr>
          <p:cNvPr id="34" name="Rounded Rectangle 33">
            <a:hlinkClick r:id="rId26" action="ppaction://hlinksldjump"/>
            <a:extLst>
              <a:ext uri="{FF2B5EF4-FFF2-40B4-BE49-F238E27FC236}">
                <a16:creationId xmlns:a16="http://schemas.microsoft.com/office/drawing/2014/main" id="{7EB31A3F-2BAD-4546-8F88-49A7AD25424D}"/>
              </a:ext>
            </a:extLst>
          </p:cNvPr>
          <p:cNvSpPr/>
          <p:nvPr/>
        </p:nvSpPr>
        <p:spPr>
          <a:xfrm>
            <a:off x="8763000" y="2133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</a:p>
        </p:txBody>
      </p:sp>
      <p:sp>
        <p:nvSpPr>
          <p:cNvPr id="35" name="Rounded Rectangle 34">
            <a:hlinkClick r:id="rId27" action="ppaction://hlinksldjump"/>
            <a:extLst>
              <a:ext uri="{FF2B5EF4-FFF2-40B4-BE49-F238E27FC236}">
                <a16:creationId xmlns:a16="http://schemas.microsoft.com/office/drawing/2014/main" id="{091F0677-96EA-4C57-AAFC-02DDC96369A2}"/>
              </a:ext>
            </a:extLst>
          </p:cNvPr>
          <p:cNvSpPr/>
          <p:nvPr/>
        </p:nvSpPr>
        <p:spPr>
          <a:xfrm>
            <a:off x="8763000" y="990600"/>
            <a:ext cx="1676400" cy="1066800"/>
          </a:xfrm>
          <a:prstGeom prst="roundRect">
            <a:avLst/>
          </a:prstGeom>
          <a:solidFill>
            <a:srgbClr val="979D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81200" y="2209801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does the S. I. P. stand for in SIP Certified?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Sustainability in Practice.</a:t>
            </a:r>
          </a:p>
        </p:txBody>
      </p:sp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9C1485CF-3734-4755-9CCD-B1FA5D2504B1}"/>
              </a:ext>
            </a:extLst>
          </p:cNvPr>
          <p:cNvSpPr/>
          <p:nvPr/>
        </p:nvSpPr>
        <p:spPr bwMode="auto">
          <a:xfrm>
            <a:off x="990600" y="55626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979D33"/>
              </a:solidFill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1DF7A8-8B01-4D49-AF30-10D0D6768B49}"/>
              </a:ext>
            </a:extLst>
          </p:cNvPr>
          <p:cNvSpPr txBox="1"/>
          <p:nvPr/>
        </p:nvSpPr>
        <p:spPr>
          <a:xfrm>
            <a:off x="838200" y="643185"/>
            <a:ext cx="1036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79D33"/>
                </a:solidFill>
                <a:latin typeface="Calder LC" panose="00000500000000000000" pitchFamily="50" charset="0"/>
              </a:rPr>
              <a:t>Sustainability – 10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093BE796-2EA4-44D4-AC72-393C4C33283E}"/>
              </a:ext>
            </a:extLst>
          </p:cNvPr>
          <p:cNvSpPr/>
          <p:nvPr/>
        </p:nvSpPr>
        <p:spPr bwMode="auto">
          <a:xfrm>
            <a:off x="10668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243840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three P’s of sustainability?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People, Planet, Prosperity.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4BB12DB-3A19-4460-893F-9F59BB0C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Sustainability – 20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630A019A-93A9-404B-9E91-FBA27EA01BAF}"/>
              </a:ext>
            </a:extLst>
          </p:cNvPr>
          <p:cNvSpPr/>
          <p:nvPr/>
        </p:nvSpPr>
        <p:spPr bwMode="auto">
          <a:xfrm>
            <a:off x="9906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E2F319-1028-4694-ADEE-27D9CA7E3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981201"/>
            <a:ext cx="82296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SIP </a:t>
            </a:r>
            <a:r>
              <a:rPr lang="en-US" alt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Certified’s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rules are a___________. A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science, technology, and research developments become available the program evolves with the expertise of a Technical Committee peer review.</a:t>
            </a: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living document.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37120C-96D8-41BB-A93A-735B872D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Sustainability – 30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58CB03A0-9EC3-4082-9246-0DC4B1630D75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1981200"/>
            <a:ext cx="82296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certifications addresses habitat conservation, soil quality, and biodiversity like SIP Certified, but do </a:t>
            </a:r>
            <a:r>
              <a:rPr lang="en-US" altLang="en-US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address air quality, social equity, and business stability?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Organic and Biodynamic.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5E119A6-A062-4CE8-8216-9AA66F36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Sustainability – 40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AABA35A9-A1B6-4409-B2A8-3F7E18FFC204}"/>
              </a:ext>
            </a:extLst>
          </p:cNvPr>
          <p:cNvSpPr/>
          <p:nvPr/>
        </p:nvSpPr>
        <p:spPr bwMode="auto">
          <a:xfrm>
            <a:off x="990600" y="57912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2399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process do vineyards and wineries go through each year to verify their sustainable practices?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third-party inspection/audit.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7D148B-4642-40E8-8685-FEFCB65EF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Sustainability – 50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rId3" action="ppaction://hlinksldjump"/>
            <a:extLst>
              <a:ext uri="{FF2B5EF4-FFF2-40B4-BE49-F238E27FC236}">
                <a16:creationId xmlns:a16="http://schemas.microsoft.com/office/drawing/2014/main" id="{D155844D-86EF-42D5-AF9A-1846C4CD33F5}"/>
              </a:ext>
            </a:extLst>
          </p:cNvPr>
          <p:cNvSpPr/>
          <p:nvPr/>
        </p:nvSpPr>
        <p:spPr bwMode="auto">
          <a:xfrm>
            <a:off x="1066800" y="5867400"/>
            <a:ext cx="990600" cy="609600"/>
          </a:xfrm>
          <a:prstGeom prst="leftArrow">
            <a:avLst/>
          </a:prstGeom>
          <a:gradFill flip="none" rotWithShape="1">
            <a:gsLst>
              <a:gs pos="0">
                <a:srgbClr val="494848"/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2316162"/>
            <a:ext cx="8229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many hours of continuing education are required each year for SIP Certified participants?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/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ANSWER: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20 hours.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596FE4D-F6BA-4E69-A8FF-33B4F6FF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79D33"/>
                </a:solidFill>
                <a:latin typeface="Calder LC" panose="00000500000000000000" pitchFamily="50" charset="0"/>
              </a:rPr>
              <a:t>People – 10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e5a08f466918aa9fb6f44130b3e89c6be77dcd"/>
  <p:tag name="ISPRING_RESOURCE_PATHS_HASH_2" val="9311e89abc636f9ac14dc6362a37cc8bd7eb9"/>
</p:tagLst>
</file>

<file path=ppt/theme/theme1.xml><?xml version="1.0" encoding="utf-8"?>
<a:theme xmlns:a="http://schemas.openxmlformats.org/drawingml/2006/main" name="Jeopardy Template-4 top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b="1" dirty="0" smtClean="0">
            <a:solidFill>
              <a:srgbClr val="FFFF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79D34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924</Words>
  <Application>Microsoft Office PowerPoint</Application>
  <PresentationFormat>Widescreen</PresentationFormat>
  <Paragraphs>278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Calder LC</vt:lpstr>
      <vt:lpstr>Calibri</vt:lpstr>
      <vt:lpstr>Calibri Light</vt:lpstr>
      <vt:lpstr>Courier New</vt:lpstr>
      <vt:lpstr>Open Sans</vt:lpstr>
      <vt:lpstr>Times New Roman</vt:lpstr>
      <vt:lpstr>Turbinado</vt:lpstr>
      <vt:lpstr>Jeopardy Template-4 topic</vt:lpstr>
      <vt:lpstr>Office Theme</vt:lpstr>
      <vt:lpstr>PowerPoint Presentation</vt:lpstr>
      <vt:lpstr>PowerPoint Presentation</vt:lpstr>
      <vt:lpstr>PowerPoint Presentation</vt:lpstr>
      <vt:lpstr>PowerPoint Presentation</vt:lpstr>
      <vt:lpstr>Sustainability – 20 Points</vt:lpstr>
      <vt:lpstr>Sustainability – 30 Points</vt:lpstr>
      <vt:lpstr>Sustainability – 40 Points</vt:lpstr>
      <vt:lpstr>Sustainability – 50 Points</vt:lpstr>
      <vt:lpstr>People – 10 Points</vt:lpstr>
      <vt:lpstr>People – 20 Points</vt:lpstr>
      <vt:lpstr>People – 30 Points</vt:lpstr>
      <vt:lpstr>People – 40 Points</vt:lpstr>
      <vt:lpstr>People – 50 Points</vt:lpstr>
      <vt:lpstr>Planet – 10 Points</vt:lpstr>
      <vt:lpstr>Planet – 20 Points</vt:lpstr>
      <vt:lpstr>Planet – 30 Points</vt:lpstr>
      <vt:lpstr>Planet – 40 Points</vt:lpstr>
      <vt:lpstr>Planet – 50 Points</vt:lpstr>
      <vt:lpstr>Prosperity – 10 Points</vt:lpstr>
      <vt:lpstr>Prosperity – 20 Points</vt:lpstr>
      <vt:lpstr>Prosperity – 30 Points</vt:lpstr>
      <vt:lpstr>Prosperity – 40 Points</vt:lpstr>
      <vt:lpstr>Prosperity – 50 Points</vt:lpstr>
      <vt:lpstr>Marketing – 10 Points</vt:lpstr>
      <vt:lpstr>Marketing – 20 Points</vt:lpstr>
      <vt:lpstr>Marketing – 30 Points</vt:lpstr>
      <vt:lpstr>Marketing – 40 Points</vt:lpstr>
      <vt:lpstr>Marketing – 50 Points</vt:lpstr>
    </vt:vector>
  </TitlesOfParts>
  <Company>Educational Technology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Beth</cp:lastModifiedBy>
  <cp:revision>87</cp:revision>
  <dcterms:created xsi:type="dcterms:W3CDTF">2009-08-07T22:09:44Z</dcterms:created>
  <dcterms:modified xsi:type="dcterms:W3CDTF">2021-05-19T20:54:05Z</dcterms:modified>
  <cp:category>Jeopardy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TC300062161033</vt:lpwstr>
  </property>
</Properties>
</file>